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84" r:id="rId5"/>
    <p:sldId id="289" r:id="rId6"/>
    <p:sldId id="288" r:id="rId7"/>
    <p:sldId id="287" r:id="rId8"/>
    <p:sldId id="286" r:id="rId9"/>
    <p:sldId id="291" r:id="rId10"/>
    <p:sldId id="290" r:id="rId11"/>
    <p:sldId id="267" r:id="rId12"/>
    <p:sldId id="262" r:id="rId13"/>
    <p:sldId id="280" r:id="rId14"/>
    <p:sldId id="283" r:id="rId15"/>
    <p:sldId id="282" r:id="rId16"/>
    <p:sldId id="281" r:id="rId17"/>
    <p:sldId id="264" r:id="rId18"/>
    <p:sldId id="292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hmeleva" initials="KH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185" autoAdjust="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5-17T15:06:59.683" idx="3">
    <p:pos x="204" y="552"/>
    <p:text>Это картинка с сайта - http://easydata.me/system.html</p:text>
  </p:cm>
  <p:cm authorId="0" dt="2013-05-17T16:59:07.158" idx="5">
    <p:pos x="4333" y="3821"/>
    <p:text>Эту надпись где-то красиво расположить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asydata.me" TargetMode="External"/><Relationship Id="rId2" Type="http://schemas.openxmlformats.org/officeDocument/2006/relationships/hyperlink" Target="http://easydata.m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r>
              <a:rPr lang="ru-RU" dirty="0" smtClean="0"/>
              <a:t>: автоматизация работы полевого персонала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Денис Слабаков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(7)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№7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Компании используют разные системы работы с данными (</a:t>
            </a:r>
            <a:r>
              <a:rPr lang="en-US" dirty="0" smtClean="0"/>
              <a:t>SAP, Oracle, 1C, SPSS </a:t>
            </a:r>
            <a:r>
              <a:rPr lang="ru-RU" dirty="0" smtClean="0"/>
              <a:t>и </a:t>
            </a:r>
            <a:r>
              <a:rPr lang="ru-RU" dirty="0" err="1" smtClean="0"/>
              <a:t>др</a:t>
            </a:r>
            <a:r>
              <a:rPr lang="ru-RU" dirty="0" smtClean="0"/>
              <a:t>). Появляется проблема преобразования данных из одного формата в другой и отсутствие автоматизации этого процесса.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Система позволяет импортировать данные из </a:t>
            </a:r>
            <a:r>
              <a:rPr lang="ru-RU" dirty="0" err="1" smtClean="0"/>
              <a:t>Excel</a:t>
            </a:r>
            <a:r>
              <a:rPr lang="ru-RU" dirty="0" smtClean="0"/>
              <a:t>, CSV, а экспортировать в </a:t>
            </a:r>
            <a:r>
              <a:rPr lang="ru-RU" dirty="0" err="1" smtClean="0"/>
              <a:t>Excel</a:t>
            </a:r>
            <a:r>
              <a:rPr lang="ru-RU" dirty="0" smtClean="0"/>
              <a:t>, CSV, KML, HTML, PDF, </a:t>
            </a:r>
            <a:r>
              <a:rPr lang="ru-RU" dirty="0" err="1" smtClean="0"/>
              <a:t>OpenOffice</a:t>
            </a:r>
            <a:r>
              <a:rPr lang="ru-RU" dirty="0" smtClean="0"/>
              <a:t>,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Docs</a:t>
            </a:r>
            <a:endParaRPr lang="ru-RU" dirty="0" smtClean="0"/>
          </a:p>
          <a:p>
            <a:r>
              <a:rPr lang="ru-RU" dirty="0" err="1" smtClean="0"/>
              <a:t>Веб-сервисы</a:t>
            </a:r>
            <a:r>
              <a:rPr lang="ru-RU" dirty="0" smtClean="0"/>
              <a:t> согласно отраслевому стандарту SOAP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Системные требования</a:t>
            </a:r>
            <a:endParaRPr lang="ru-RU" dirty="0"/>
          </a:p>
        </p:txBody>
      </p:sp>
      <p:pic>
        <p:nvPicPr>
          <p:cNvPr id="4" name="Содержимое 3" descr="Снимок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899592" y="1196752"/>
            <a:ext cx="7128792" cy="4758173"/>
          </a:xfrm>
        </p:spPr>
      </p:pic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2483768" y="5904656"/>
            <a:ext cx="4248472" cy="83671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Это более 90% всех возможных</a:t>
            </a:r>
          </a:p>
          <a:p>
            <a:pPr>
              <a:buNone/>
            </a:pPr>
            <a:r>
              <a:rPr lang="ru-RU" dirty="0" smtClean="0"/>
              <a:t>конфигураций на рынке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Примеры использования </a:t>
            </a:r>
            <a:r>
              <a:rPr lang="en-US" dirty="0" err="1" smtClean="0"/>
              <a:t>easydata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картинка применения технологии 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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Аудит розничных точек силами сотрудников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здесь картинки, иллюстрирующие заголовок, например, в магазине техники или продуктов питания – фото выкладки товара или фото работающего персонала и т.д.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</a:t>
            </a:r>
            <a:r>
              <a:rPr lang="ru-RU" dirty="0" err="1" smtClean="0"/>
              <a:t>промоутеров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здесь картинки, иллюстрирующие заголовок, например, </a:t>
            </a:r>
            <a:r>
              <a:rPr lang="ru-RU" dirty="0" err="1" smtClean="0">
                <a:solidFill>
                  <a:srgbClr val="00B050"/>
                </a:solidFill>
              </a:rPr>
              <a:t>промоутеры</a:t>
            </a:r>
            <a:r>
              <a:rPr lang="ru-RU" dirty="0" smtClean="0">
                <a:solidFill>
                  <a:srgbClr val="00B050"/>
                </a:solidFill>
              </a:rPr>
              <a:t> раздают листовки, делают конкурсы, стоят на стойке с шариками и входа в магазин и т.д.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Технический</a:t>
            </a:r>
            <a:r>
              <a:rPr lang="en-US" dirty="0" smtClean="0"/>
              <a:t>/</a:t>
            </a:r>
            <a:r>
              <a:rPr lang="ru-RU" dirty="0" smtClean="0"/>
              <a:t>маркетинговый аудит платежных терминалов</a:t>
            </a:r>
            <a:r>
              <a:rPr lang="en-US" dirty="0" smtClean="0"/>
              <a:t>/</a:t>
            </a:r>
            <a:r>
              <a:rPr lang="ru-RU" dirty="0" smtClean="0"/>
              <a:t>банкоматов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здесь картинки, иллюстрирующие заголовок, например, технический специалист смотрит состояние терминала или обслуживающий персонал заправляет деньгами банкомат и т.д.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 выкладки </a:t>
            </a:r>
            <a:r>
              <a:rPr lang="ru-RU" dirty="0" err="1" smtClean="0"/>
              <a:t>промо-материалов</a:t>
            </a:r>
            <a:r>
              <a:rPr lang="ru-RU" dirty="0" smtClean="0"/>
              <a:t> в точках продаж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здесь картинки, иллюстрирующие заголовок, например, в магазине сети мобильных тел или продажи бытовой техники выложены листовки, стоят плакаты с акциями и т.д.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dirty="0" smtClean="0"/>
              <a:t>Демонстрация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картинка аудитории, смотрящей </a:t>
            </a:r>
            <a:r>
              <a:rPr lang="ru-RU" dirty="0" err="1" smtClean="0">
                <a:solidFill>
                  <a:srgbClr val="00B050"/>
                </a:solidFill>
              </a:rPr>
              <a:t>демо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Сценарий демонстрации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будет текст</a:t>
            </a:r>
            <a:r>
              <a:rPr lang="en-US" dirty="0" smtClean="0"/>
              <a:t>&gt;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2132856"/>
            <a:ext cx="828707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Подробнее о </a:t>
            </a:r>
            <a:r>
              <a:rPr lang="en-US" dirty="0" err="1" smtClean="0"/>
              <a:t>EasyData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http://easydata.me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Напишите нам</a:t>
            </a:r>
            <a:br>
              <a:rPr lang="ru-RU" dirty="0" smtClean="0"/>
            </a:br>
            <a:r>
              <a:rPr lang="en-US" dirty="0" smtClean="0">
                <a:hlinkClick r:id="rId3"/>
              </a:rPr>
              <a:t>info@easydata.me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5373216"/>
            <a:ext cx="7854696" cy="64807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20 мин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 технологии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Примеры использования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Демонстрация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Ответы на вопросы</a:t>
            </a:r>
            <a:r>
              <a:rPr lang="en-US" dirty="0" smtClean="0"/>
              <a:t> - </a:t>
            </a:r>
            <a:r>
              <a:rPr lang="ru-RU" dirty="0" smtClean="0"/>
              <a:t>после презентации и на стенде в</a:t>
            </a:r>
            <a:r>
              <a:rPr lang="en-US" dirty="0" smtClean="0"/>
              <a:t> </a:t>
            </a:r>
            <a:r>
              <a:rPr lang="ru-RU" dirty="0" smtClean="0"/>
              <a:t>течение всей конференции</a:t>
            </a:r>
          </a:p>
          <a:p>
            <a:pPr marL="971550" lvl="1" indent="-514350">
              <a:buFont typeface="+mj-lt"/>
              <a:buAutoNum type="arabicPeriod"/>
            </a:pPr>
            <a:endParaRPr lang="ru-RU" dirty="0" smtClean="0"/>
          </a:p>
          <a:p>
            <a:pPr marL="971550" lvl="1" indent="-514350">
              <a:buNone/>
            </a:pPr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картинка по теме «план» или фоновая картинка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 smtClean="0">
              <a:solidFill>
                <a:srgbClr val="00B050"/>
              </a:solidFill>
            </a:endParaRPr>
          </a:p>
          <a:p>
            <a:pPr lvl="1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 технологии </a:t>
            </a:r>
            <a:r>
              <a:rPr lang="en-US" dirty="0" err="1" smtClean="0"/>
              <a:t>EasyData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ru-RU" dirty="0" smtClean="0">
                <a:solidFill>
                  <a:srgbClr val="00B050"/>
                </a:solidFill>
              </a:rPr>
              <a:t>картинка общая технологичная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(1)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правило, решения по </a:t>
            </a:r>
            <a:r>
              <a:rPr lang="ru-RU" dirty="0" smtClean="0"/>
              <a:t>автоматизации</a:t>
            </a:r>
            <a:r>
              <a:rPr lang="en-US" dirty="0" smtClean="0"/>
              <a:t> </a:t>
            </a:r>
            <a:r>
              <a:rPr lang="ru-RU" dirty="0" smtClean="0"/>
              <a:t>сложные </a:t>
            </a:r>
            <a:r>
              <a:rPr lang="ru-RU" dirty="0" smtClean="0"/>
              <a:t>по </a:t>
            </a:r>
            <a:r>
              <a:rPr lang="ru-RU" dirty="0" smtClean="0"/>
              <a:t>функционалу</a:t>
            </a:r>
            <a:r>
              <a:rPr lang="ru-RU" dirty="0" smtClean="0"/>
              <a:t>, </a:t>
            </a:r>
            <a:r>
              <a:rPr lang="ru-RU" dirty="0" smtClean="0"/>
              <a:t>дорогостоящие </a:t>
            </a:r>
            <a:r>
              <a:rPr lang="ru-RU" dirty="0" smtClean="0"/>
              <a:t>и длительные по времени </a:t>
            </a:r>
            <a:r>
              <a:rPr lang="ru-RU" dirty="0" smtClean="0"/>
              <a:t>внедрения </a:t>
            </a:r>
            <a:r>
              <a:rPr lang="ru-RU" dirty="0" smtClean="0"/>
              <a:t>и адаптации </a:t>
            </a:r>
            <a:r>
              <a:rPr lang="ru-RU" dirty="0" smtClean="0"/>
              <a:t>персонала (в среднем от 3-4 месяцев до года)</a:t>
            </a:r>
            <a:endParaRPr lang="en-US" dirty="0" smtClean="0"/>
          </a:p>
          <a:p>
            <a:pPr lvl="1"/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Через 1-2 недели Вы будете </a:t>
            </a:r>
            <a:r>
              <a:rPr lang="ru-RU" dirty="0" smtClean="0"/>
              <a:t>иметь </a:t>
            </a:r>
            <a:r>
              <a:rPr lang="ru-RU" dirty="0" smtClean="0"/>
              <a:t>полностью </a:t>
            </a:r>
            <a:r>
              <a:rPr lang="ru-RU" dirty="0" smtClean="0"/>
              <a:t>работающую </a:t>
            </a:r>
            <a:r>
              <a:rPr lang="ru-RU" dirty="0" smtClean="0"/>
              <a:t>систему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endParaRPr lang="ru-RU" dirty="0" smtClean="0"/>
          </a:p>
          <a:p>
            <a:pPr lvl="1"/>
            <a:r>
              <a:rPr lang="ru-RU" dirty="0" smtClean="0"/>
              <a:t>Графический интерфейс </a:t>
            </a:r>
            <a:r>
              <a:rPr lang="ru-RU" dirty="0" err="1" smtClean="0"/>
              <a:t>drag&amp;drop</a:t>
            </a:r>
            <a:r>
              <a:rPr lang="ru-RU" dirty="0" smtClean="0"/>
              <a:t> позволяет неискушенным в технологиях пользователям создавать анкеты</a:t>
            </a:r>
            <a:r>
              <a:rPr lang="en-US" dirty="0" smtClean="0"/>
              <a:t> </a:t>
            </a:r>
            <a:r>
              <a:rPr lang="ru-RU" dirty="0" smtClean="0"/>
              <a:t>любой сложности без затрат на программирование</a:t>
            </a:r>
          </a:p>
          <a:p>
            <a:pPr lvl="1"/>
            <a:r>
              <a:rPr lang="ru-RU" dirty="0" smtClean="0"/>
              <a:t>Для развертывания</a:t>
            </a:r>
            <a:r>
              <a:rPr lang="en-US" dirty="0" smtClean="0"/>
              <a:t> </a:t>
            </a:r>
            <a:r>
              <a:rPr lang="en-US" dirty="0" err="1" smtClean="0"/>
              <a:t>EasyData</a:t>
            </a:r>
            <a:r>
              <a:rPr lang="ru-RU" dirty="0" smtClean="0"/>
              <a:t> сотрудники скачивают приложение </a:t>
            </a:r>
            <a:r>
              <a:rPr lang="ru-RU" dirty="0" smtClean="0"/>
              <a:t>на мобильное </a:t>
            </a:r>
            <a:r>
              <a:rPr lang="ru-RU" dirty="0" smtClean="0"/>
              <a:t>устройство и входят в систему. </a:t>
            </a:r>
            <a:r>
              <a:rPr lang="ru-RU" dirty="0" smtClean="0"/>
              <a:t>У</a:t>
            </a:r>
            <a:r>
              <a:rPr lang="ru-RU" dirty="0" smtClean="0"/>
              <a:t>стройство </a:t>
            </a:r>
            <a:r>
              <a:rPr lang="ru-RU" dirty="0" smtClean="0"/>
              <a:t>автоматически </a:t>
            </a:r>
            <a:r>
              <a:rPr lang="ru-RU" dirty="0" smtClean="0"/>
              <a:t>синхронизируется и скачивает данные </a:t>
            </a:r>
          </a:p>
          <a:p>
            <a:pPr lvl="1"/>
            <a:r>
              <a:rPr lang="ru-RU" dirty="0" smtClean="0"/>
              <a:t>Простота </a:t>
            </a:r>
            <a:r>
              <a:rPr lang="ru-RU" dirty="0" smtClean="0"/>
              <a:t>использования системы значительно снижает затраты на обучение полевого персонала</a:t>
            </a:r>
            <a:endParaRPr lang="en-US" dirty="0" smtClean="0"/>
          </a:p>
          <a:p>
            <a:endParaRPr lang="ru-RU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39587" y="5805264"/>
            <a:ext cx="9002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1 - На </a:t>
            </a:r>
            <a:r>
              <a:rPr lang="ru-RU" b="1" dirty="0" smtClean="0">
                <a:solidFill>
                  <a:srgbClr val="00B050"/>
                </a:solidFill>
              </a:rPr>
              <a:t>этом слайде должна быть иконка с изображением </a:t>
            </a:r>
            <a:r>
              <a:rPr lang="ru-RU" b="1" dirty="0" smtClean="0">
                <a:solidFill>
                  <a:srgbClr val="00B050"/>
                </a:solidFill>
              </a:rPr>
              <a:t>перечеркнутого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сервера </a:t>
            </a:r>
            <a:r>
              <a:rPr lang="ru-RU" b="1" dirty="0" smtClean="0">
                <a:solidFill>
                  <a:srgbClr val="00B050"/>
                </a:solidFill>
              </a:rPr>
              <a:t>и словами "</a:t>
            </a:r>
            <a:r>
              <a:rPr lang="ru-RU" b="1" dirty="0" smtClean="0">
                <a:solidFill>
                  <a:srgbClr val="00B050"/>
                </a:solidFill>
              </a:rPr>
              <a:t>BYOD</a:t>
            </a:r>
            <a:r>
              <a:rPr lang="en-US" b="1" dirty="0" smtClean="0">
                <a:solidFill>
                  <a:srgbClr val="00B050"/>
                </a:solidFill>
              </a:rPr>
              <a:t>”, 2 – </a:t>
            </a:r>
            <a:r>
              <a:rPr lang="ru-RU" b="1" dirty="0" smtClean="0">
                <a:solidFill>
                  <a:srgbClr val="00B050"/>
                </a:solidFill>
              </a:rPr>
              <a:t>на слайдах 4-10 должны быть иллюстрирующие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п</a:t>
            </a:r>
            <a:r>
              <a:rPr lang="ru-RU" b="1" dirty="0" smtClean="0">
                <a:solidFill>
                  <a:srgbClr val="00B050"/>
                </a:solidFill>
              </a:rPr>
              <a:t>равый столбец картинки (или фоном за текстом или сбоку от текста)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(2)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Нестабильное подключение и низкая скорость мобильного Интернета усложняет установку и использование мобильного приложения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Мобильное приложение </a:t>
            </a:r>
            <a:r>
              <a:rPr lang="en-US" dirty="0" err="1" smtClean="0"/>
              <a:t>EasyData</a:t>
            </a:r>
            <a:r>
              <a:rPr lang="ru-RU" dirty="0" smtClean="0"/>
              <a:t> размером менее 3Мб. Его всегда можно загрузить в зоне невысокой доступности Интернет</a:t>
            </a:r>
          </a:p>
          <a:p>
            <a:r>
              <a:rPr lang="ru-RU" dirty="0" smtClean="0"/>
              <a:t>Заполнить анкету и сохранить данные можно в </a:t>
            </a:r>
            <a:r>
              <a:rPr lang="ru-RU" dirty="0" err="1" smtClean="0"/>
              <a:t>оффлайн-режиме</a:t>
            </a:r>
            <a:r>
              <a:rPr lang="ru-RU" dirty="0" smtClean="0"/>
              <a:t>, затем отправить их при подключении к Интернет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(3)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Нет гарантии, что задание выполнено добросовестно - в нужное время, по нужному адресу - а не лежа на диване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ru-RU" dirty="0" smtClean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Приложение позволяет ставить </a:t>
            </a:r>
            <a:r>
              <a:rPr lang="ru-RU" dirty="0" err="1" smtClean="0"/>
              <a:t>геометку</a:t>
            </a:r>
            <a:r>
              <a:rPr lang="ru-RU" dirty="0" smtClean="0"/>
              <a:t>, показывающую местоположение и маршрут передвижения сотрудника во время выполнения задания</a:t>
            </a:r>
          </a:p>
          <a:p>
            <a:r>
              <a:rPr lang="ru-RU" dirty="0" smtClean="0"/>
              <a:t>Временная метка (</a:t>
            </a:r>
            <a:r>
              <a:rPr lang="en-US" dirty="0" smtClean="0"/>
              <a:t>time stamp</a:t>
            </a:r>
            <a:r>
              <a:rPr lang="ru-RU" dirty="0" smtClean="0"/>
              <a:t>) позволяет отмечать время</a:t>
            </a:r>
            <a:r>
              <a:rPr lang="en-US" dirty="0" smtClean="0"/>
              <a:t> </a:t>
            </a:r>
            <a:r>
              <a:rPr lang="ru-RU" dirty="0" smtClean="0"/>
              <a:t>начала и окончания заполнения анкеты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(4)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№4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Нет уверенности в том, что задание получено сотрудником и принято к исполнению. Как проверить, на какой стадии находится задание, чтобы принять оперативные меры по перераспределению нагрузки?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Координация работы команды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Диспетчеризация дает сотруднику доступ только к назначенным ему анкетам, что позволяет избежать пересечения зон ответственности</a:t>
            </a:r>
          </a:p>
          <a:p>
            <a:r>
              <a:rPr lang="ru-RU" dirty="0" smtClean="0"/>
              <a:t>В любой момент времени можно увидеть стадию исполнения задания этим сотрудником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(5)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№5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Ваши офисы расположены в разных городах. Ваши сотрудники работают как удаленно, так и в офисе. Обмен и синхронизация данных между сотрудниками сложны в управлении.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Система построена на облачной архитектуре </a:t>
            </a:r>
            <a:r>
              <a:rPr lang="en-US" dirty="0" smtClean="0"/>
              <a:t>Google</a:t>
            </a:r>
            <a:r>
              <a:rPr lang="ru-RU" dirty="0" smtClean="0"/>
              <a:t>, которая позволяет работать неограниченному количеству сотрудников из любой точки мира. А различные роли пользователей уберегут данные от постороннего вмешательства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(6)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Данные, собранные полевым персоналом, являются интеллектуальной собственностью компании. Вмешательство в канал передачи и хищение информации напрямую влияет на снижение </a:t>
            </a:r>
            <a:r>
              <a:rPr lang="ru-RU" smtClean="0"/>
              <a:t>прибыли компании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Безопасность системы обеспечивается шифрованием данных и использованием инфраструктуры информационной безопасности платформы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App</a:t>
            </a:r>
            <a:r>
              <a:rPr lang="ru-RU" dirty="0" smtClean="0"/>
              <a:t> </a:t>
            </a:r>
            <a:r>
              <a:rPr lang="ru-RU" dirty="0" err="1" smtClean="0"/>
              <a:t>Engine</a:t>
            </a:r>
            <a:endParaRPr lang="ru-RU" dirty="0" smtClean="0"/>
          </a:p>
          <a:p>
            <a:r>
              <a:rPr lang="ru-RU" dirty="0" smtClean="0"/>
              <a:t>Данные, передаваемые между мобильными устройствами и </a:t>
            </a:r>
            <a:r>
              <a:rPr lang="ru-RU" dirty="0" err="1" smtClean="0"/>
              <a:t>веб-системой</a:t>
            </a:r>
            <a:r>
              <a:rPr lang="ru-RU" dirty="0" smtClean="0"/>
              <a:t>, всегда шифруются с помощью технологии </a:t>
            </a:r>
            <a:r>
              <a:rPr lang="ru-RU" dirty="0" err="1" smtClean="0"/>
              <a:t>Secure</a:t>
            </a:r>
            <a:r>
              <a:rPr lang="ru-RU" dirty="0" smtClean="0"/>
              <a:t> </a:t>
            </a:r>
            <a:r>
              <a:rPr lang="ru-RU" dirty="0" err="1" smtClean="0"/>
              <a:t>Socket</a:t>
            </a:r>
            <a:r>
              <a:rPr lang="ru-RU" dirty="0" smtClean="0"/>
              <a:t> </a:t>
            </a:r>
            <a:r>
              <a:rPr lang="ru-RU" dirty="0" err="1" smtClean="0"/>
              <a:t>Layers</a:t>
            </a:r>
            <a:r>
              <a:rPr lang="ru-RU" dirty="0" smtClean="0"/>
              <a:t> (SSL3)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754</Words>
  <Application>Microsoft Office PowerPoint</Application>
  <PresentationFormat>Экран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EasyData: автоматизация работы полевого персонала</vt:lpstr>
      <vt:lpstr>План доклада</vt:lpstr>
      <vt:lpstr>1. О технологии EasyData &lt;картинка общая технологичная&gt;</vt:lpstr>
      <vt:lpstr>Автоматизация работы полевого персонала (1)</vt:lpstr>
      <vt:lpstr>Автоматизация работы полевого персонала (2)</vt:lpstr>
      <vt:lpstr>Автоматизация работы полевого персонала (3)</vt:lpstr>
      <vt:lpstr>Автоматизация работы полевого персонала (4)</vt:lpstr>
      <vt:lpstr>Автоматизация работы полевого персонала (5)</vt:lpstr>
      <vt:lpstr>Автоматизация работы полевого персонала (6)</vt:lpstr>
      <vt:lpstr>Автоматизация работы полевого персонала (7)</vt:lpstr>
      <vt:lpstr>Системные требования</vt:lpstr>
      <vt:lpstr>2. Примеры использования easydata &lt;картинка применения технологии &gt;</vt:lpstr>
      <vt:lpstr>Аудит розничных точек силами сотрудников компании</vt:lpstr>
      <vt:lpstr>Автоматизация работы промоутеров</vt:lpstr>
      <vt:lpstr>Технический/маркетинговый аудит платежных терминалов/банкоматов</vt:lpstr>
      <vt:lpstr>Контроль выкладки промо-материалов в точках продаж</vt:lpstr>
      <vt:lpstr>3. Демонстрация &lt;картинка аудитории, смотрящей демо&gt;</vt:lpstr>
      <vt:lpstr>Сценарий демонстрации</vt:lpstr>
      <vt:lpstr>Подробнее о EasyData  http://easydata.me   Напишите нам info@easydata.me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работы полевого персонала</dc:title>
  <dc:creator>Ксения Хмелева</dc:creator>
  <cp:lastModifiedBy>khmeleva</cp:lastModifiedBy>
  <cp:revision>227</cp:revision>
  <dcterms:created xsi:type="dcterms:W3CDTF">2013-05-06T14:08:57Z</dcterms:created>
  <dcterms:modified xsi:type="dcterms:W3CDTF">2013-05-17T13:01:28Z</dcterms:modified>
</cp:coreProperties>
</file>